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258" r:id="rId3"/>
    <p:sldId id="268" r:id="rId4"/>
    <p:sldId id="277" r:id="rId5"/>
    <p:sldId id="275" r:id="rId6"/>
    <p:sldId id="306" r:id="rId7"/>
    <p:sldId id="269" r:id="rId8"/>
    <p:sldId id="276" r:id="rId9"/>
    <p:sldId id="280" r:id="rId10"/>
    <p:sldId id="279" r:id="rId11"/>
    <p:sldId id="281" r:id="rId12"/>
    <p:sldId id="283" r:id="rId13"/>
    <p:sldId id="282" r:id="rId14"/>
    <p:sldId id="307" r:id="rId15"/>
    <p:sldId id="309" r:id="rId16"/>
    <p:sldId id="310" r:id="rId17"/>
    <p:sldId id="311" r:id="rId18"/>
    <p:sldId id="321" r:id="rId19"/>
    <p:sldId id="322" r:id="rId20"/>
    <p:sldId id="284" r:id="rId21"/>
    <p:sldId id="312" r:id="rId22"/>
    <p:sldId id="32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82" autoAdjust="0"/>
  </p:normalViewPr>
  <p:slideViewPr>
    <p:cSldViewPr>
      <p:cViewPr varScale="1">
        <p:scale>
          <a:sx n="93" d="100"/>
          <a:sy n="93" d="100"/>
        </p:scale>
        <p:origin x="-2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57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Shadow and </a:t>
            </a:r>
            <a:r>
              <a:rPr lang="en-US" sz="1200" b="1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   </a:t>
            </a:r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11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  <p:sldLayoutId id="21474836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3.wmf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oleObject" Target="../embeddings/oleObject8.bin"/><Relationship Id="rId6" Type="http://schemas.openxmlformats.org/officeDocument/2006/relationships/image" Target="../media/image43.wmf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54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x.doi.org/10.1103/PhysRev.52.87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gif"/><Relationship Id="rId5" Type="http://schemas.openxmlformats.org/officeDocument/2006/relationships/image" Target="../media/image67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64.emf"/><Relationship Id="rId8" Type="http://schemas.openxmlformats.org/officeDocument/2006/relationships/image" Target="../media/image6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aps.anl.gov/Science/Scientific-Software/OASY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819400"/>
            <a:ext cx="8991600" cy="860425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Introduction to SHADOW and </a:t>
            </a:r>
            <a:r>
              <a:rPr lang="en-US" sz="4000" dirty="0" err="1" smtClean="0"/>
              <a:t>ShadowOui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71077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90338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Equation" r:id="rId12" imgW="1574640" imgH="444240" progId="">
                  <p:embed/>
                </p:oleObj>
              </mc:Choice>
              <mc:Fallback>
                <p:oleObj name="Equation" r:id="rId12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124200"/>
            <a:ext cx="4703239" cy="2815630"/>
          </a:xfrm>
          <a:prstGeom prst="rect">
            <a:avLst/>
          </a:prstGeom>
        </p:spPr>
      </p:pic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27255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Equation" r:id="rId5" imgW="2997000" imgH="507960" progId="Equation.DSMT4">
                  <p:embed/>
                </p:oleObj>
              </mc:Choice>
              <mc:Fallback>
                <p:oleObj name="Equation" r:id="rId5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245810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912" y="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472004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700604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1185416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634508"/>
              </p:ext>
            </p:extLst>
          </p:nvPr>
        </p:nvGraphicFramePr>
        <p:xfrm>
          <a:off x="6400800" y="37338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7338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461946"/>
              </p:ext>
            </p:extLst>
          </p:nvPr>
        </p:nvGraphicFramePr>
        <p:xfrm>
          <a:off x="6400800" y="2514600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514600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475624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1185416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1185416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700604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52400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118541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-18406" y="762000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0271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1600" dirty="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1600" dirty="0" smtClean="0">
                <a:ea typeface="ＭＳ Ｐゴシック" panose="020B0600070205080204" pitchFamily="34" charset="-128"/>
              </a:rPr>
            </a:br>
            <a:r>
              <a:rPr lang="en-US" altLang="en-US" sz="1600" dirty="0" smtClean="0">
                <a:ea typeface="ＭＳ Ｐゴシック" panose="020B0600070205080204" pitchFamily="34" charset="-128"/>
              </a:rPr>
              <a:t>J W. M.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DuMond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Phys. Rev. 52, 872 – (1937)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2400" dirty="0" smtClean="0">
                <a:ea typeface="ＭＳ Ｐゴシック" panose="020B0600070205080204" pitchFamily="34" charset="-128"/>
              </a:rPr>
            </a:br>
            <a:r>
              <a:rPr lang="en-US" altLang="en-US" sz="1800" dirty="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143000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052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2" y="350520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2687833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228600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1540113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1540113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118516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031649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455585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455585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031649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031649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1823737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2987918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2651829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3371909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3047873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3047873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127993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4380021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499043"/>
              </p:ext>
            </p:extLst>
          </p:nvPr>
        </p:nvGraphicFramePr>
        <p:xfrm>
          <a:off x="6248400" y="4343400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343400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62600" y="2514600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301931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1805987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1805987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625967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354159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318155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318155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354159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459468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37393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22992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37393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3622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05801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19200"/>
            <a:ext cx="741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343400"/>
          </a:xfrm>
        </p:spPr>
        <p:txBody>
          <a:bodyPr>
            <a:normAutofit fontScale="40000" lnSpcReduction="20000"/>
          </a:bodyPr>
          <a:lstStyle/>
          <a:p>
            <a:r>
              <a:rPr lang="en-US" sz="6400" dirty="0" smtClean="0"/>
              <a:t>History</a:t>
            </a:r>
            <a:r>
              <a:rPr lang="en-US" sz="6400" dirty="0"/>
              <a:t>
What you must know of SHADOW and </a:t>
            </a:r>
            <a:r>
              <a:rPr lang="en-US" sz="6400" dirty="0" err="1"/>
              <a:t>ShadowOui</a:t>
            </a:r>
            <a:r>
              <a:rPr lang="en-US" sz="6400" dirty="0"/>
              <a:t> does not </a:t>
            </a:r>
            <a:r>
              <a:rPr lang="en-US" sz="6400" dirty="0" smtClean="0"/>
              <a:t>do it for you</a:t>
            </a:r>
            <a:r>
              <a:rPr lang="en-US" sz="6400" dirty="0"/>
              <a:t>
</a:t>
            </a:r>
            <a:r>
              <a:rPr lang="en-US" sz="6400" dirty="0" smtClean="0"/>
              <a:t>Exercises</a:t>
            </a:r>
            <a:endParaRPr lang="en-US" sz="6400" dirty="0"/>
          </a:p>
          <a:p>
            <a:pPr lvl="1"/>
            <a:r>
              <a:rPr lang="en-US" sz="6000" dirty="0" smtClean="0"/>
              <a:t>Sources: Geometrical,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Gaussian,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Full</a:t>
            </a:r>
            <a:r>
              <a:rPr lang="en-US" sz="6000" dirty="0"/>
              <a:t>
</a:t>
            </a:r>
            <a:r>
              <a:rPr lang="en-US" sz="6000" dirty="0" smtClean="0"/>
              <a:t>Mirror </a:t>
            </a:r>
            <a:r>
              <a:rPr lang="en-US" sz="6000" dirty="0"/>
              <a:t>systems and </a:t>
            </a:r>
            <a:r>
              <a:rPr lang="en-US" sz="6000" dirty="0" smtClean="0"/>
              <a:t>aberrations</a:t>
            </a:r>
            <a:r>
              <a:rPr lang="en-US" sz="6000" dirty="0"/>
              <a:t>
</a:t>
            </a:r>
            <a:r>
              <a:rPr lang="en-US" sz="6000" dirty="0" smtClean="0"/>
              <a:t>Crystal </a:t>
            </a:r>
            <a:r>
              <a:rPr lang="en-US" sz="6000" dirty="0" err="1" smtClean="0"/>
              <a:t>monochromators</a:t>
            </a:r>
            <a:r>
              <a:rPr lang="en-US" sz="6000" dirty="0"/>
              <a:t>
</a:t>
            </a:r>
            <a:r>
              <a:rPr lang="en-US" sz="6000" dirty="0" smtClean="0"/>
              <a:t>Lenses</a:t>
            </a:r>
            <a:r>
              <a:rPr lang="en-US" sz="6000" dirty="0"/>
              <a:t>
</a:t>
            </a:r>
            <a:r>
              <a:rPr lang="en-US" sz="6000" dirty="0" smtClean="0"/>
              <a:t>Complete </a:t>
            </a:r>
            <a:r>
              <a:rPr lang="en-US" sz="6000" dirty="0" err="1"/>
              <a:t>Beamline</a:t>
            </a:r>
            <a:r>
              <a:rPr lang="en-US" sz="6000" dirty="0"/>
              <a:t> ISN </a:t>
            </a:r>
          </a:p>
          <a:p>
            <a:r>
              <a:rPr lang="en-US" dirty="0"/>
              <a:t>
</a:t>
            </a:r>
            <a:endParaRPr lang="en-US" dirty="0">
              <a:solidFill>
                <a:srgbClr val="0058A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909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Errors: DABAM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" y="1246091"/>
            <a:ext cx="4071969" cy="3094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636491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Direct link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398491"/>
            <a:ext cx="4318000" cy="3144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675091"/>
            <a:ext cx="2286000" cy="699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522691"/>
            <a:ext cx="1901548" cy="1039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636491"/>
            <a:ext cx="225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Common format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661" y="3836891"/>
            <a:ext cx="135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SRW Widget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8" y="116989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Widget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57400" y="1474691"/>
            <a:ext cx="60960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47800" y="3684491"/>
            <a:ext cx="11430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81600" y="3913091"/>
            <a:ext cx="762000" cy="76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91000" y="406549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SYNED Widget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1272456"/>
            <a:ext cx="2514600" cy="3299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1371600"/>
            <a:ext cx="4724400" cy="28819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0" y="739056"/>
            <a:ext cx="626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Height Profile Simulator                       Pre-DABAM</a:t>
            </a:r>
          </a:p>
        </p:txBody>
      </p:sp>
    </p:spTree>
    <p:extLst>
      <p:ext uri="{BB962C8B-B14F-4D97-AF65-F5344CB8AC3E}">
        <p14:creationId xmlns:p14="http://schemas.microsoft.com/office/powerpoint/2010/main" val="392199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434388" y="6613525"/>
            <a:ext cx="661987" cy="227013"/>
          </a:xfrm>
          <a:prstGeom prst="rect">
            <a:avLst/>
          </a:prstGeom>
        </p:spPr>
        <p:txBody>
          <a:bodyPr/>
          <a:lstStyle/>
          <a:p>
            <a:fld id="{2696B566-B30C-4BD4-838C-ED8539EF6E98}" type="slidenum">
              <a:rPr lang="en-GB"/>
              <a:pPr/>
              <a:t>3</a:t>
            </a:fld>
            <a:endParaRPr lang="en-GB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Birth of </a:t>
            </a:r>
            <a:r>
              <a:rPr lang="en-US" dirty="0" smtClean="0"/>
              <a:t>SHADOW (~1980)</a:t>
            </a:r>
            <a:endParaRPr lang="fr-FR" dirty="0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24457" y="990600"/>
            <a:ext cx="4038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dirty="0"/>
              <a:t>Scientific motivation: </a:t>
            </a:r>
            <a:br>
              <a:rPr lang="en-US" sz="1400" dirty="0"/>
            </a:br>
            <a:r>
              <a:rPr lang="en-US" sz="1400" dirty="0"/>
              <a:t>Grating </a:t>
            </a:r>
            <a:r>
              <a:rPr lang="en-US" sz="1400" dirty="0" err="1"/>
              <a:t>monochromator</a:t>
            </a:r>
            <a:r>
              <a:rPr lang="en-US" sz="1400" dirty="0"/>
              <a:t> design, TGM, ERG, </a:t>
            </a:r>
            <a:r>
              <a:rPr lang="en-US" sz="1400" dirty="0" err="1"/>
              <a:t>toridal</a:t>
            </a:r>
            <a:r>
              <a:rPr lang="en-US" sz="1400" dirty="0"/>
              <a:t>, spherical mirrors.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Monte Carlo ray tracing program </a:t>
            </a:r>
            <a:r>
              <a:rPr lang="en-US" sz="1400" b="1" i="1" dirty="0"/>
              <a:t>designed</a:t>
            </a:r>
            <a:r>
              <a:rPr lang="en-US" sz="1400" dirty="0"/>
              <a:t> to simulate X-ray optical systems 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Requirements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Accuracy and reliability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Easy to use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Flexibility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Economy of computer resources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VAX-11 Computers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Efficient MC approach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Reduced number of rays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Exact simulation </a:t>
            </a:r>
            <a:r>
              <a:rPr lang="en-US" sz="1200" dirty="0" err="1"/>
              <a:t>os</a:t>
            </a:r>
            <a:r>
              <a:rPr lang="en-US" sz="1200" dirty="0"/>
              <a:t> SR 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Vector calculus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Modular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User-interface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Available to users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Two years development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Fortran 77+VAX/VMS extensions</a:t>
            </a:r>
            <a:endParaRPr lang="fr-FR" sz="1400" dirty="0"/>
          </a:p>
        </p:txBody>
      </p:sp>
      <p:pic>
        <p:nvPicPr>
          <p:cNvPr id="12800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9400" y="381000"/>
            <a:ext cx="2271712" cy="3290888"/>
          </a:xfrm>
          <a:noFill/>
          <a:ln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854502" y="2047948"/>
            <a:ext cx="2241696" cy="5702300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572047" y="4687066"/>
            <a:ext cx="180306" cy="30061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3363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962"/>
            <a:ext cx="7049784" cy="5638800"/>
          </a:xfrm>
        </p:spPr>
        <p:txBody>
          <a:bodyPr/>
          <a:lstStyle/>
          <a:p>
            <a:r>
              <a:rPr lang="en-US" sz="3600" dirty="0" smtClean="0"/>
              <a:t>Shadow 1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VAX-VMS  1980-1990</a:t>
            </a:r>
            <a:br>
              <a:rPr lang="en-US" sz="3600" dirty="0" smtClean="0"/>
            </a:br>
            <a:r>
              <a:rPr lang="en-US" sz="3600" dirty="0" smtClean="0"/>
              <a:t>Shadow 2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1990 Unix workstations</a:t>
            </a:r>
            <a:br>
              <a:rPr lang="en-US" sz="3600" dirty="0" smtClean="0"/>
            </a:br>
            <a:r>
              <a:rPr lang="en-US" sz="3600" dirty="0" smtClean="0"/>
              <a:t>	XOP interface</a:t>
            </a:r>
            <a:br>
              <a:rPr lang="en-US" sz="3600" dirty="0" smtClean="0"/>
            </a:br>
            <a:r>
              <a:rPr lang="en-US" sz="3600" dirty="0" smtClean="0"/>
              <a:t>Shadow 3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2010 F90+Python binding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2014 Orange interface: </a:t>
            </a:r>
            <a:r>
              <a:rPr lang="en-US" sz="3600" dirty="0" err="1" smtClean="0"/>
              <a:t>Oasys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FF0000"/>
                </a:solidFill>
              </a:rPr>
              <a:t>Shadow 4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2020? Full python version 	Exploit </a:t>
            </a:r>
            <a:r>
              <a:rPr lang="en-US" sz="3600" dirty="0" err="1" smtClean="0">
                <a:solidFill>
                  <a:srgbClr val="FF0000"/>
                </a:solidFill>
              </a:rPr>
              <a:t>Oasys</a:t>
            </a:r>
            <a:r>
              <a:rPr lang="en-US" sz="3600" dirty="0" smtClean="0">
                <a:solidFill>
                  <a:srgbClr val="FF0000"/>
                </a:solidFill>
              </a:rPr>
              <a:t> framework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0"/>
            <a:ext cx="1614854" cy="1447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463" y="1800287"/>
            <a:ext cx="1917537" cy="191753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19" y="4876800"/>
            <a:ext cx="2743200" cy="1313761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020838"/>
            <a:ext cx="1847898" cy="110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22522" y="64876"/>
            <a:ext cx="1114210" cy="134908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8743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>
                <a:solidFill>
                  <a:schemeClr val="accent1"/>
                </a:solidFill>
              </a:rPr>
              <a:t>O</a:t>
            </a:r>
            <a:r>
              <a:rPr lang="fr-FR" sz="3600" dirty="0" err="1" smtClean="0"/>
              <a:t>r</a:t>
            </a:r>
            <a:r>
              <a:rPr lang="fr-FR" sz="3600" dirty="0" err="1" smtClean="0">
                <a:solidFill>
                  <a:schemeClr val="accent1"/>
                </a:solidFill>
              </a:rPr>
              <a:t>A</a:t>
            </a:r>
            <a:r>
              <a:rPr lang="fr-FR" sz="3600" dirty="0" err="1" smtClean="0"/>
              <a:t>nge</a:t>
            </a:r>
            <a:r>
              <a:rPr lang="fr-FR" sz="3600" dirty="0" smtClean="0"/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SY</a:t>
            </a:r>
            <a:r>
              <a:rPr lang="fr-FR" sz="3600" dirty="0" err="1" smtClean="0"/>
              <a:t>nchrotron</a:t>
            </a:r>
            <a:r>
              <a:rPr lang="fr-FR" sz="3600" dirty="0" smtClean="0"/>
              <a:t> </a:t>
            </a:r>
            <a:r>
              <a:rPr lang="fr-FR" sz="3600" dirty="0" smtClean="0">
                <a:solidFill>
                  <a:schemeClr val="accent1"/>
                </a:solidFill>
              </a:rPr>
              <a:t>S</a:t>
            </a:r>
            <a:r>
              <a:rPr lang="fr-FR" sz="3600" dirty="0" smtClean="0"/>
              <a:t>uite (</a:t>
            </a:r>
            <a:r>
              <a:rPr lang="fr-FR" sz="3600" dirty="0" smtClean="0">
                <a:solidFill>
                  <a:schemeClr val="accent1"/>
                </a:solidFill>
              </a:rPr>
              <a:t>OASYS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sp>
        <p:nvSpPr>
          <p:cNvPr id="17" name="Down Arrow 16"/>
          <p:cNvSpPr/>
          <p:nvPr/>
        </p:nvSpPr>
        <p:spPr>
          <a:xfrm>
            <a:off x="750024" y="2778091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48" y="3857198"/>
            <a:ext cx="1692188" cy="457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301" y="5113824"/>
            <a:ext cx="1368152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273" y="3903390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SRW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0130" y="3885375"/>
            <a:ext cx="129614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87361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528" y="5124475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srwlib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2383392" y="4406288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82885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74821" y="5113824"/>
            <a:ext cx="1256125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xraylib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2509406" y="2789974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64883" y="2836007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434" y="893584"/>
            <a:ext cx="3452599" cy="207155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08244" y="3857198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WOFRY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4499" y="5078283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wofry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956856" y="4384835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5938854" y="2789815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084381" y="3808115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COMSYL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0636" y="5029200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comsyl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7732993" y="4335752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714991" y="2740732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071" y="684627"/>
            <a:ext cx="837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/>
              </a:rPr>
              <a:t>https://www.aps.anl.gov/Science/Scientific-Software/OASYS</a:t>
            </a:r>
            <a:endParaRPr lang="en-US" sz="2400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6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5283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115256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7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528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422779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8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52842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3926660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59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52843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740909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0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528443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4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343399"/>
            <a:ext cx="1828800" cy="2310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 (Wiggler)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13" y="762851"/>
            <a:ext cx="2323987" cy="1585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438400"/>
            <a:ext cx="2171700" cy="15034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4114800"/>
            <a:ext cx="2230864" cy="1524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93791"/>
            <a:ext cx="904875" cy="1019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2362200"/>
            <a:ext cx="3952875" cy="1838410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707926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057400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 flipV="1">
            <a:off x="3505200" y="1555383"/>
            <a:ext cx="1066802" cy="909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1516</TotalTime>
  <Words>393</Words>
  <Application>Microsoft Macintosh PowerPoint</Application>
  <PresentationFormat>On-screen Show (4:3)</PresentationFormat>
  <Paragraphs>124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ALS Template</vt:lpstr>
      <vt:lpstr>Custom Design</vt:lpstr>
      <vt:lpstr>Equation</vt:lpstr>
      <vt:lpstr>Introduction to SHADOW and ShadowOui   </vt:lpstr>
      <vt:lpstr>Outlook</vt:lpstr>
      <vt:lpstr>Birth of SHADOW (~1980)</vt:lpstr>
      <vt:lpstr>Shadow 1  VAX-VMS  1980-1990 Shadow 2  1990 Unix workstations  XOP interface Shadow 3  2010 F90+Python binding  2014 Orange interface: Oasys Shadow 4  2020? Full python version  Exploit Oasys framework </vt:lpstr>
      <vt:lpstr>OrAnge SYnchrotron Suite (OASYS)</vt:lpstr>
      <vt:lpstr>Ray tracing</vt:lpstr>
      <vt:lpstr>PowerPoint Presentation</vt:lpstr>
      <vt:lpstr>ShadowOUI Sources I</vt:lpstr>
      <vt:lpstr>Sources II (Wiggler)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Beamline ISN</vt:lpstr>
      <vt:lpstr>Surface Errors: DABAM</vt:lpstr>
      <vt:lpstr>Surface Errors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131</cp:revision>
  <dcterms:created xsi:type="dcterms:W3CDTF">2019-09-04T16:47:44Z</dcterms:created>
  <dcterms:modified xsi:type="dcterms:W3CDTF">2019-12-09T22:02:31Z</dcterms:modified>
</cp:coreProperties>
</file>